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8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849476" y="5991970"/>
            <a:ext cx="3070975" cy="702545"/>
            <a:chOff x="8849476" y="5991970"/>
            <a:chExt cx="3070975" cy="70254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9476" y="5991970"/>
              <a:ext cx="3070975" cy="7025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4628" y="6005669"/>
              <a:ext cx="516151" cy="679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238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46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6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621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105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31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954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3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0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22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402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7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8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52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60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83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g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849476" y="5991970"/>
            <a:ext cx="3070975" cy="702545"/>
            <a:chOff x="8849476" y="5991970"/>
            <a:chExt cx="3070975" cy="702545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9476" y="5991970"/>
              <a:ext cx="3070975" cy="70254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4628" y="6005669"/>
              <a:ext cx="516151" cy="679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2630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aV3Dhzlfy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854" y="1344769"/>
            <a:ext cx="10470524" cy="3329581"/>
          </a:xfrm>
        </p:spPr>
        <p:txBody>
          <a:bodyPr/>
          <a:lstStyle/>
          <a:p>
            <a:r>
              <a:rPr lang="en-US" dirty="0" smtClean="0"/>
              <a:t>Cooperative Work Study Program at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Illinois-Urbana Champaign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Jennifer m. Neef</a:t>
            </a:r>
          </a:p>
          <a:p>
            <a:r>
              <a:rPr lang="en-US" dirty="0" smtClean="0"/>
              <a:t>Associate director, the career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8990" y="1660065"/>
            <a:ext cx="10766738" cy="4354369"/>
          </a:xfrm>
        </p:spPr>
        <p:txBody>
          <a:bodyPr>
            <a:noAutofit/>
          </a:bodyPr>
          <a:lstStyle/>
          <a:p>
            <a:r>
              <a:rPr lang="en-US" dirty="0" smtClean="0"/>
              <a:t>Increase availability </a:t>
            </a:r>
            <a:r>
              <a:rPr lang="en-US" dirty="0"/>
              <a:t>of high quality internships, especially in STEM </a:t>
            </a:r>
            <a:r>
              <a:rPr lang="en-US" dirty="0" smtClean="0"/>
              <a:t>fields and/or located in east central Illinois</a:t>
            </a:r>
            <a:endParaRPr lang="en-US" dirty="0"/>
          </a:p>
          <a:p>
            <a:r>
              <a:rPr lang="en-US" dirty="0" smtClean="0"/>
              <a:t>Expand </a:t>
            </a:r>
            <a:r>
              <a:rPr lang="en-US" dirty="0"/>
              <a:t>and strengthen relationships with employers in the State of Illinois, especially small- to mid-sized organizations in east central Illinois</a:t>
            </a:r>
          </a:p>
          <a:p>
            <a:r>
              <a:rPr lang="en-US" dirty="0" smtClean="0"/>
              <a:t>Assist </a:t>
            </a:r>
            <a:r>
              <a:rPr lang="en-US" dirty="0"/>
              <a:t>students and families in meeting the rising cost of higher </a:t>
            </a:r>
            <a:r>
              <a:rPr lang="en-US" dirty="0" smtClean="0"/>
              <a:t>education through paid internships</a:t>
            </a:r>
            <a:endParaRPr lang="en-US" dirty="0"/>
          </a:p>
          <a:p>
            <a:r>
              <a:rPr lang="en-US" dirty="0" smtClean="0"/>
              <a:t>Increase </a:t>
            </a:r>
            <a:r>
              <a:rPr lang="en-US" dirty="0"/>
              <a:t>offers of permanent employment in the State of Illinois for new college graduates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8990" y="259535"/>
            <a:ext cx="9404723" cy="1400530"/>
          </a:xfrm>
        </p:spPr>
        <p:txBody>
          <a:bodyPr/>
          <a:lstStyle/>
          <a:p>
            <a:r>
              <a:rPr lang="en-US" dirty="0" smtClean="0"/>
              <a:t>Goals of Cooperative Work Study Program at </a:t>
            </a:r>
            <a:r>
              <a:rPr lang="en-US" dirty="0" smtClean="0"/>
              <a:t>UIUC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6111" y="367095"/>
            <a:ext cx="9404723" cy="1286578"/>
          </a:xfrm>
        </p:spPr>
        <p:txBody>
          <a:bodyPr/>
          <a:lstStyle/>
          <a:p>
            <a:r>
              <a:rPr lang="en-US" dirty="0" smtClean="0"/>
              <a:t>Selection of Employers and Students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6111" y="1390920"/>
            <a:ext cx="10854723" cy="500988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Selection of employer is based on quality of internship offered</a:t>
            </a:r>
          </a:p>
          <a:p>
            <a:pPr marL="631825" lvl="0" indent="-349250"/>
            <a:r>
              <a:rPr lang="en-US" sz="2400" dirty="0" smtClean="0"/>
              <a:t>Clearly </a:t>
            </a:r>
            <a:r>
              <a:rPr lang="en-US" sz="2400" dirty="0"/>
              <a:t>defined </a:t>
            </a:r>
            <a:r>
              <a:rPr lang="en-US" sz="2400" dirty="0" smtClean="0"/>
              <a:t>expectations </a:t>
            </a:r>
            <a:r>
              <a:rPr lang="en-US" sz="2400" dirty="0"/>
              <a:t>and learning outcomes </a:t>
            </a:r>
            <a:r>
              <a:rPr lang="en-US" sz="2400" dirty="0" smtClean="0"/>
              <a:t>that are linked </a:t>
            </a:r>
            <a:r>
              <a:rPr lang="en-US" sz="2400" dirty="0"/>
              <a:t>to students’ academic major</a:t>
            </a:r>
          </a:p>
          <a:p>
            <a:pPr marL="631825" lvl="0" indent="-349250"/>
            <a:r>
              <a:rPr lang="en-US" sz="2400" dirty="0" smtClean="0"/>
              <a:t>Opportunities that allow students </a:t>
            </a:r>
            <a:r>
              <a:rPr lang="en-US" sz="2400" dirty="0"/>
              <a:t>to put into practice classroom </a:t>
            </a:r>
            <a:r>
              <a:rPr lang="en-US" sz="2400" dirty="0" smtClean="0"/>
              <a:t>learning, such as a completion of a meaningful project or contribution to a team</a:t>
            </a:r>
            <a:endParaRPr lang="en-US" sz="2400" dirty="0"/>
          </a:p>
          <a:p>
            <a:pPr marL="631825" lvl="0" indent="-349250"/>
            <a:r>
              <a:rPr lang="en-US" sz="2400" dirty="0" smtClean="0"/>
              <a:t>Exposure </a:t>
            </a:r>
            <a:r>
              <a:rPr lang="en-US" sz="2400" dirty="0"/>
              <a:t>to career paths within the discipline</a:t>
            </a:r>
          </a:p>
          <a:p>
            <a:pPr marL="631825" lvl="0" indent="-349250"/>
            <a:r>
              <a:rPr lang="en-US" sz="2400" dirty="0" smtClean="0"/>
              <a:t>Plan </a:t>
            </a:r>
            <a:r>
              <a:rPr lang="en-US" sz="2400" dirty="0"/>
              <a:t>to assess student’s performance, strengths, and areas for </a:t>
            </a:r>
            <a:r>
              <a:rPr lang="en-US" sz="2400" dirty="0" smtClean="0"/>
              <a:t>improvement</a:t>
            </a:r>
          </a:p>
          <a:p>
            <a:pPr marL="0" lvl="0" indent="0">
              <a:buNone/>
            </a:pPr>
            <a:endParaRPr lang="en-US" sz="1600" dirty="0" smtClean="0"/>
          </a:p>
          <a:p>
            <a:pPr marL="0" lvl="0" indent="0">
              <a:buNone/>
            </a:pPr>
            <a:r>
              <a:rPr lang="en-US" dirty="0" smtClean="0"/>
              <a:t>Employers recruit, screen, and select eligible students; </a:t>
            </a:r>
            <a:br>
              <a:rPr lang="en-US" dirty="0" smtClean="0"/>
            </a:br>
            <a:r>
              <a:rPr lang="en-US" dirty="0" smtClean="0"/>
              <a:t>The Career Center validates eligibility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6111" y="1352283"/>
            <a:ext cx="11140225" cy="4419598"/>
          </a:xfrm>
        </p:spPr>
        <p:txBody>
          <a:bodyPr>
            <a:noAutofit/>
          </a:bodyPr>
          <a:lstStyle/>
          <a:p>
            <a:r>
              <a:rPr lang="en-US" sz="3200" dirty="0" smtClean="0"/>
              <a:t>3500+ employers posted 16,000+ jobs and internships</a:t>
            </a:r>
          </a:p>
          <a:p>
            <a:pPr lvl="1"/>
            <a:r>
              <a:rPr lang="en-US" dirty="0" smtClean="0"/>
              <a:t>48% of positions were located in state of Illinois</a:t>
            </a:r>
          </a:p>
          <a:p>
            <a:pPr lvl="1"/>
            <a:r>
              <a:rPr lang="en-US" dirty="0" smtClean="0"/>
              <a:t>John Deere, Caterpillar, Allstate, BMO Harris, ADM, Boeing, Navistar are top hiring companies with headquarters in IL</a:t>
            </a:r>
          </a:p>
          <a:p>
            <a:r>
              <a:rPr lang="en-US" sz="3200" dirty="0" smtClean="0"/>
              <a:t>1,301 companies and 18,485 students participated in </a:t>
            </a:r>
            <a:br>
              <a:rPr lang="en-US" sz="3200" dirty="0" smtClean="0"/>
            </a:br>
            <a:r>
              <a:rPr lang="en-US" sz="3200" dirty="0" smtClean="0"/>
              <a:t>on-campus career fairs</a:t>
            </a:r>
          </a:p>
          <a:p>
            <a:r>
              <a:rPr lang="en-US" sz="3200" dirty="0" smtClean="0"/>
              <a:t>14,000+ on-campus interviews</a:t>
            </a:r>
          </a:p>
          <a:p>
            <a:r>
              <a:rPr lang="en-US" sz="3200" dirty="0" smtClean="0"/>
              <a:t>35,000+ student engagements with on-campus recruiting events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students to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4293" y="2001403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40 interns over past three years</a:t>
            </a:r>
          </a:p>
          <a:p>
            <a:pPr lvl="1"/>
            <a:r>
              <a:rPr lang="en-US" sz="2800" dirty="0" smtClean="0"/>
              <a:t>18 with confirmed employment in </a:t>
            </a:r>
            <a:r>
              <a:rPr lang="en-US" sz="2800" dirty="0" smtClean="0"/>
              <a:t>state of Illinois</a:t>
            </a:r>
            <a:endParaRPr lang="en-US" sz="2800" dirty="0" smtClean="0"/>
          </a:p>
          <a:p>
            <a:pPr lvl="1"/>
            <a:r>
              <a:rPr lang="en-US" sz="2800" dirty="0" smtClean="0"/>
              <a:t>8 enrolled in school</a:t>
            </a:r>
          </a:p>
          <a:p>
            <a:r>
              <a:rPr lang="en-US" sz="3200" dirty="0" smtClean="0"/>
              <a:t>21 employer participants</a:t>
            </a:r>
          </a:p>
          <a:p>
            <a:r>
              <a:rPr lang="en-US" sz="3200" dirty="0" smtClean="0"/>
              <a:t>$190,960 student earnings</a:t>
            </a:r>
          </a:p>
          <a:p>
            <a:pPr lvl="1"/>
            <a:r>
              <a:rPr lang="en-US" sz="2800" dirty="0" smtClean="0"/>
              <a:t>$56,860 grant funds reimbursed to employers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of the Cooperative Work Study Program at </a:t>
            </a:r>
            <a:r>
              <a:rPr lang="en-US" dirty="0" smtClean="0"/>
              <a:t>UIUC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6976" y="2052918"/>
            <a:ext cx="990385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Support local employers</a:t>
            </a:r>
          </a:p>
          <a:p>
            <a:pPr marL="0" indent="0">
              <a:buNone/>
            </a:pPr>
            <a:r>
              <a:rPr lang="en-US" sz="3200" dirty="0" smtClean="0"/>
              <a:t>Enhance existing relationships</a:t>
            </a:r>
          </a:p>
          <a:p>
            <a:pPr marL="0" indent="0">
              <a:buNone/>
            </a:pPr>
            <a:r>
              <a:rPr lang="en-US" sz="3200" dirty="0" smtClean="0"/>
              <a:t>Focus on the experience being provided</a:t>
            </a:r>
          </a:p>
          <a:p>
            <a:pPr marL="0" indent="0">
              <a:buNone/>
            </a:pPr>
            <a:r>
              <a:rPr lang="en-US" sz="3200" dirty="0" smtClean="0"/>
              <a:t>Align with other campus initiatives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Internships at Research Park </a:t>
            </a:r>
            <a:r>
              <a:rPr lang="en-US" sz="3600" dirty="0"/>
              <a:t>	</a:t>
            </a:r>
            <a:endParaRPr lang="en-US" sz="36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Success of the Cooperative Work Study Program at </a:t>
            </a:r>
            <a:r>
              <a:rPr lang="en-US" dirty="0" smtClean="0"/>
              <a:t>UIUC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2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F3750D"/>
      </a:accent1>
      <a:accent2>
        <a:srgbClr val="E6C133"/>
      </a:accent2>
      <a:accent3>
        <a:srgbClr val="ACD433"/>
      </a:accent3>
      <a:accent4>
        <a:srgbClr val="5AA0F5"/>
      </a:accent4>
      <a:accent5>
        <a:srgbClr val="75CEEC"/>
      </a:accent5>
      <a:accent6>
        <a:srgbClr val="65D6A0"/>
      </a:accent6>
      <a:hlink>
        <a:srgbClr val="F3750D"/>
      </a:hlink>
      <a:folHlink>
        <a:srgbClr val="ACD433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415</TotalTime>
  <Words>299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Cooperative Work Study Program at  Illinois-Urbana Champaign</vt:lpstr>
      <vt:lpstr>Goals of Cooperative Work Study Program at UIUC</vt:lpstr>
      <vt:lpstr>Selection of Employers and Students</vt:lpstr>
      <vt:lpstr>Connecting to students to opportunities</vt:lpstr>
      <vt:lpstr>Success of the Cooperative Work Study Program at UIUC</vt:lpstr>
      <vt:lpstr>Keys to Success of the Cooperative Work Study Program at UIUC</vt:lpstr>
    </vt:vector>
  </TitlesOfParts>
  <Company>UIUC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Neef, Jennifer M</dc:creator>
  <cp:lastModifiedBy>Neef, Jennifer M</cp:lastModifiedBy>
  <cp:revision>20</cp:revision>
  <dcterms:created xsi:type="dcterms:W3CDTF">2014-01-30T17:38:00Z</dcterms:created>
  <dcterms:modified xsi:type="dcterms:W3CDTF">2014-01-31T20:57:37Z</dcterms:modified>
</cp:coreProperties>
</file>